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7" r:id="rId6"/>
    <p:sldId id="26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74" r:id="rId15"/>
    <p:sldId id="273" r:id="rId16"/>
    <p:sldId id="269" r:id="rId17"/>
    <p:sldId id="270" r:id="rId18"/>
    <p:sldId id="271" r:id="rId19"/>
    <p:sldId id="272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63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07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91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335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258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8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67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18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355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1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1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0DE5B-6064-4DD3-923E-516AEA3D23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D62ED-4A5B-449E-8180-DADFC97AB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339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577" y="2286000"/>
            <a:ext cx="8719457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800" b="1" dirty="0" smtClean="0">
                <a:cs typeface="B Zar" pitchFamily="2" charset="-78"/>
              </a:rPr>
              <a:t>اصول جیره نویسی پیشرفته:</a:t>
            </a:r>
            <a:endParaRPr lang="en-US" sz="2800" b="1" dirty="0" smtClean="0">
              <a:cs typeface="B Zar" pitchFamily="2" charset="-78"/>
            </a:endParaRPr>
          </a:p>
          <a:p>
            <a:pPr algn="ctr"/>
            <a:r>
              <a:rPr lang="fa-IR" sz="2800" b="1" dirty="0" smtClean="0">
                <a:cs typeface="B Zar" pitchFamily="2" charset="-78"/>
              </a:rPr>
              <a:t>معیار </a:t>
            </a:r>
            <a:r>
              <a:rPr lang="fa-IR" sz="2800" b="1" dirty="0" smtClean="0">
                <a:cs typeface="B Zar" pitchFamily="2" charset="-78"/>
              </a:rPr>
              <a:t>های متفاوت تولید کنستانتره گاوهای شیری در کارخانجات خوراک دام</a:t>
            </a:r>
            <a:endParaRPr lang="en-US" sz="2800" b="1" dirty="0" smtClean="0">
              <a:cs typeface="B Zar" pitchFamily="2" charset="-78"/>
            </a:endParaRPr>
          </a:p>
          <a:p>
            <a:pPr algn="ctr"/>
            <a:endParaRPr lang="en-US" sz="2800" b="1" dirty="0">
              <a:cs typeface="B Zar" pitchFamily="2" charset="-78"/>
            </a:endParaRPr>
          </a:p>
          <a:p>
            <a:pPr algn="ctr"/>
            <a:endParaRPr lang="en-US" sz="2800" b="1" dirty="0">
              <a:cs typeface="B Zar" pitchFamily="2" charset="-78"/>
            </a:endParaRPr>
          </a:p>
          <a:p>
            <a:pPr algn="ctr"/>
            <a:endParaRPr lang="en-US" sz="2800" b="1" dirty="0" smtClean="0">
              <a:cs typeface="B Zar" pitchFamily="2" charset="-78"/>
            </a:endParaRPr>
          </a:p>
          <a:p>
            <a:pPr algn="ctr"/>
            <a:r>
              <a:rPr lang="fa-IR" sz="2800" b="1" dirty="0" smtClean="0">
                <a:cs typeface="B Zar" pitchFamily="2" charset="-78"/>
              </a:rPr>
              <a:t>دکتر سید هادی ابراهیمی</a:t>
            </a:r>
          </a:p>
          <a:p>
            <a:pPr algn="ctr"/>
            <a:r>
              <a:rPr lang="fa-IR" b="1" dirty="0" smtClean="0">
                <a:cs typeface="B Zar" pitchFamily="2" charset="-78"/>
              </a:rPr>
              <a:t>عضو هیأت علمی گروه علوم دامی</a:t>
            </a:r>
          </a:p>
          <a:p>
            <a:pPr algn="ctr"/>
            <a:r>
              <a:rPr lang="fa-IR" b="1" dirty="0" smtClean="0">
                <a:cs typeface="B Zar" pitchFamily="2" charset="-78"/>
              </a:rPr>
              <a:t>30 اردیبهشت 1395</a:t>
            </a:r>
            <a:endParaRPr lang="en-US" b="1" dirty="0">
              <a:cs typeface="B Zar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457200"/>
            <a:ext cx="1013413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4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89448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57" y="5141910"/>
            <a:ext cx="6226629" cy="1546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729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34" y="801461"/>
            <a:ext cx="8659666" cy="4989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998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1524000"/>
            <a:ext cx="8915400" cy="3073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795337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96" y="203026"/>
            <a:ext cx="89268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200" b="1" dirty="0" smtClean="0">
                <a:cs typeface="B Zar" pitchFamily="2" charset="-78"/>
              </a:rPr>
              <a:t>جیره های بدون سیلاژ ذرت از کدام کنستانتره استفاده کنند؟</a:t>
            </a:r>
          </a:p>
          <a:p>
            <a:pPr algn="r"/>
            <a:endParaRPr lang="fa-IR" sz="3200" b="1" dirty="0">
              <a:cs typeface="B Zar" pitchFamily="2" charset="-78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52400" y="3276600"/>
            <a:ext cx="0" cy="132107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02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796" y="203026"/>
            <a:ext cx="89268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200" b="1" dirty="0" smtClean="0">
                <a:cs typeface="B Zar" pitchFamily="2" charset="-78"/>
              </a:rPr>
              <a:t>جیره های بدون سیلاژ ذرت از کدام کنستانتره استفاده کنند؟</a:t>
            </a:r>
          </a:p>
          <a:p>
            <a:pPr algn="r"/>
            <a:endParaRPr lang="fa-IR" sz="3200" b="1" dirty="0">
              <a:cs typeface="B Zar" pitchFamily="2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51" y="1280244"/>
            <a:ext cx="8591763" cy="4693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74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605409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b="1" dirty="0">
                <a:cs typeface="B Zar" pitchFamily="2" charset="-78"/>
              </a:rPr>
              <a:t>جیره های با محتوی انرژی و پروتئین بالا زمانی موثر هستند که علوفه غالب کاه و </a:t>
            </a:r>
            <a:r>
              <a:rPr lang="fa-IR" sz="3200" b="1" dirty="0" smtClean="0">
                <a:cs typeface="B Zar" pitchFamily="2" charset="-78"/>
              </a:rPr>
              <a:t>مقدار جزئی یونجه </a:t>
            </a:r>
            <a:r>
              <a:rPr lang="fa-IR" sz="3200" b="1" dirty="0">
                <a:cs typeface="B Zar" pitchFamily="2" charset="-78"/>
              </a:rPr>
              <a:t>باشد</a:t>
            </a:r>
            <a:endParaRPr lang="en-US" sz="3200" b="1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1938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609600"/>
            <a:ext cx="839340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b="1" dirty="0" smtClean="0">
                <a:cs typeface="B Zar" pitchFamily="2" charset="-78"/>
              </a:rPr>
              <a:t>سناریوی </a:t>
            </a:r>
            <a:r>
              <a:rPr lang="fa-IR" sz="3600" b="1" dirty="0" smtClean="0">
                <a:cs typeface="B Zar" pitchFamily="2" charset="-78"/>
              </a:rPr>
              <a:t>غلات:</a:t>
            </a:r>
            <a:endParaRPr lang="fa-IR" sz="3600" b="1" dirty="0" smtClean="0">
              <a:cs typeface="B Zar" pitchFamily="2" charset="-78"/>
            </a:endParaRPr>
          </a:p>
          <a:p>
            <a:pPr algn="r" rtl="1"/>
            <a:endParaRPr lang="fa-IR" sz="3600" b="1" dirty="0">
              <a:cs typeface="B Zar" pitchFamily="2" charset="-78"/>
            </a:endParaRPr>
          </a:p>
          <a:p>
            <a:pPr algn="ctr" rtl="1"/>
            <a:r>
              <a:rPr lang="fa-IR" sz="3600" b="1" dirty="0" smtClean="0">
                <a:cs typeface="B Zar" pitchFamily="2" charset="-78"/>
              </a:rPr>
              <a:t>ذرت یا جو؟</a:t>
            </a:r>
            <a:endParaRPr lang="fa-IR" sz="3600" b="1" dirty="0" smtClean="0">
              <a:cs typeface="B Zar" pitchFamily="2" charset="-78"/>
            </a:endParaRPr>
          </a:p>
          <a:p>
            <a:pPr algn="r"/>
            <a:endParaRPr lang="fa-IR" sz="3600" b="1" dirty="0">
              <a:cs typeface="B Zar" pitchFamily="2" charset="-78"/>
            </a:endParaRPr>
          </a:p>
          <a:p>
            <a:pPr algn="r" rtl="1"/>
            <a:r>
              <a:rPr lang="fa-IR" sz="3200" b="1" dirty="0" smtClean="0">
                <a:cs typeface="B Zar" pitchFamily="2" charset="-78"/>
              </a:rPr>
              <a:t>مبنای تصمیم گیری:</a:t>
            </a:r>
          </a:p>
          <a:p>
            <a:pPr algn="r" rtl="1"/>
            <a:endParaRPr lang="fa-IR" sz="3200" b="1" dirty="0" smtClean="0">
              <a:cs typeface="B Zar" pitchFamily="2" charset="-78"/>
            </a:endParaRPr>
          </a:p>
          <a:p>
            <a:pPr algn="r" rtl="1"/>
            <a:r>
              <a:rPr lang="fa-IR" sz="3200" dirty="0" smtClean="0">
                <a:cs typeface="B Zar" pitchFamily="2" charset="-78"/>
              </a:rPr>
              <a:t>1- قیمت</a:t>
            </a:r>
          </a:p>
          <a:p>
            <a:pPr algn="r" rtl="1"/>
            <a:r>
              <a:rPr lang="fa-IR" sz="3200" dirty="0" smtClean="0">
                <a:cs typeface="B Zar" pitchFamily="2" charset="-78"/>
              </a:rPr>
              <a:t>2- مشتری پسندی</a:t>
            </a:r>
            <a:endParaRPr lang="fa-IR" sz="3200" dirty="0" smtClean="0">
              <a:cs typeface="B Zar" pitchFamily="2" charset="-78"/>
            </a:endParaRPr>
          </a:p>
          <a:p>
            <a:pPr algn="r" rtl="1"/>
            <a:endParaRPr lang="fa-IR" sz="3200" dirty="0" smtClean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1831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178" y="5572126"/>
            <a:ext cx="4693444" cy="1285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065" y="1"/>
            <a:ext cx="7105460" cy="59690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009650" y="2184400"/>
            <a:ext cx="466725" cy="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74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469900"/>
            <a:ext cx="86772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74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9490"/>
            <a:ext cx="8791575" cy="648911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28600" y="2590800"/>
            <a:ext cx="2990850" cy="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0686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18" y="152401"/>
            <a:ext cx="8332482" cy="648969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2019300" y="1841500"/>
            <a:ext cx="1009650" cy="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019300" y="2895600"/>
            <a:ext cx="1009650" cy="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305550" y="990600"/>
            <a:ext cx="457200" cy="190500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93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158495"/>
            <a:ext cx="80777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3200" b="1" dirty="0" smtClean="0">
                <a:cs typeface="B Zar" pitchFamily="2" charset="-78"/>
              </a:rPr>
              <a:t>مبنای فعلی تفاوت:</a:t>
            </a:r>
          </a:p>
          <a:p>
            <a:pPr algn="r"/>
            <a:endParaRPr lang="fa-IR" sz="3200" b="1" dirty="0">
              <a:cs typeface="B Zar" pitchFamily="2" charset="-78"/>
            </a:endParaRPr>
          </a:p>
          <a:p>
            <a:pPr algn="r"/>
            <a:r>
              <a:rPr lang="fa-IR" sz="2800" dirty="0" smtClean="0">
                <a:cs typeface="B Zar" pitchFamily="2" charset="-78"/>
              </a:rPr>
              <a:t>1- قیمت</a:t>
            </a:r>
          </a:p>
          <a:p>
            <a:pPr algn="r"/>
            <a:r>
              <a:rPr lang="fa-IR" sz="2800" dirty="0" smtClean="0">
                <a:cs typeface="B Zar" pitchFamily="2" charset="-78"/>
              </a:rPr>
              <a:t>2- کیفیت ---- کنستانتره گران انرژی و پروتئین بیشتری دارد</a:t>
            </a:r>
          </a:p>
          <a:p>
            <a:pPr algn="r"/>
            <a:r>
              <a:rPr lang="fa-IR" sz="2800" dirty="0" smtClean="0">
                <a:cs typeface="B Zar" pitchFamily="2" charset="-78"/>
              </a:rPr>
              <a:t>3- تولید دام: کنستانتره شیری، پر شیر و ...</a:t>
            </a:r>
          </a:p>
          <a:p>
            <a:pPr algn="r"/>
            <a:r>
              <a:rPr lang="fa-IR" sz="2800" dirty="0" smtClean="0">
                <a:cs typeface="B Zar" pitchFamily="2" charset="-78"/>
              </a:rPr>
              <a:t>4- کیفیت پروتئین و تجزیه پذیری</a:t>
            </a:r>
            <a:endParaRPr lang="en-US" sz="2800" dirty="0" smtClean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37171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7600" y="2362200"/>
            <a:ext cx="23246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7200" b="1" dirty="0" smtClean="0">
                <a:cs typeface="B Zar" pitchFamily="2" charset="-78"/>
              </a:rPr>
              <a:t>با تشکر</a:t>
            </a:r>
            <a:endParaRPr lang="en-US" sz="7200" b="1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6303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7347" y="990600"/>
            <a:ext cx="871945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3200" b="1" dirty="0" smtClean="0">
                <a:cs typeface="B Zar" pitchFamily="2" charset="-78"/>
              </a:rPr>
              <a:t>از نگاه دامدار:</a:t>
            </a:r>
          </a:p>
          <a:p>
            <a:pPr algn="r"/>
            <a:endParaRPr lang="fa-IR" sz="3200" b="1" dirty="0">
              <a:cs typeface="B Zar" pitchFamily="2" charset="-78"/>
            </a:endParaRPr>
          </a:p>
          <a:p>
            <a:pPr algn="r" rtl="1"/>
            <a:r>
              <a:rPr lang="fa-IR" sz="2800" dirty="0" smtClean="0">
                <a:cs typeface="B Zar" pitchFamily="2" charset="-78"/>
              </a:rPr>
              <a:t>1- کدام نوع؟</a:t>
            </a:r>
          </a:p>
          <a:p>
            <a:pPr algn="r" rtl="1"/>
            <a:r>
              <a:rPr lang="fa-IR" sz="2800" dirty="0" smtClean="0">
                <a:cs typeface="B Zar" pitchFamily="2" charset="-78"/>
              </a:rPr>
              <a:t>2- چقدر؟</a:t>
            </a:r>
          </a:p>
          <a:p>
            <a:pPr algn="r" rtl="1"/>
            <a:r>
              <a:rPr lang="fa-IR" sz="2800" dirty="0" smtClean="0">
                <a:cs typeface="B Zar" pitchFamily="2" charset="-78"/>
              </a:rPr>
              <a:t>مناسب نبودن کنستانتره برای یک دامدار در دراز مدت نارضایتی و عدم اعتماد به همراه دارد</a:t>
            </a:r>
          </a:p>
          <a:p>
            <a:pPr algn="r" rtl="1"/>
            <a:endParaRPr lang="fa-IR" sz="2800" dirty="0">
              <a:cs typeface="B Zar" pitchFamily="2" charset="-78"/>
            </a:endParaRPr>
          </a:p>
          <a:p>
            <a:pPr marL="457200" indent="-457200" algn="r" rtl="1">
              <a:buFont typeface="Arial" pitchFamily="34" charset="0"/>
              <a:buChar char="•"/>
            </a:pPr>
            <a:r>
              <a:rPr lang="fa-IR" sz="2800" b="1" dirty="0" smtClean="0">
                <a:cs typeface="B Zar" pitchFamily="2" charset="-78"/>
              </a:rPr>
              <a:t>اضافه کردن اجزای خوراکی به جیره</a:t>
            </a:r>
          </a:p>
          <a:p>
            <a:pPr algn="r" rtl="1"/>
            <a:endParaRPr lang="fa-IR" sz="2800" dirty="0">
              <a:cs typeface="B Zar" pitchFamily="2" charset="-78"/>
            </a:endParaRPr>
          </a:p>
          <a:p>
            <a:pPr algn="ctr" rtl="1"/>
            <a:endParaRPr lang="fa-IR" sz="2800" dirty="0">
              <a:cs typeface="B Zar" pitchFamily="2" charset="-78"/>
            </a:endParaRPr>
          </a:p>
          <a:p>
            <a:pPr algn="r" rtl="1"/>
            <a:endParaRPr lang="en-US" sz="2800" dirty="0" smtClean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4368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609600"/>
            <a:ext cx="83934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b="1" dirty="0" smtClean="0">
                <a:cs typeface="B Zar" pitchFamily="2" charset="-78"/>
              </a:rPr>
              <a:t>سناریوی علوفه:</a:t>
            </a:r>
          </a:p>
          <a:p>
            <a:pPr algn="r" rtl="1"/>
            <a:endParaRPr lang="fa-IR" sz="3600" b="1" dirty="0">
              <a:cs typeface="B Zar" pitchFamily="2" charset="-78"/>
            </a:endParaRPr>
          </a:p>
          <a:p>
            <a:pPr algn="ctr" rtl="1"/>
            <a:r>
              <a:rPr lang="fa-IR" sz="2800" b="1" dirty="0" smtClean="0">
                <a:cs typeface="B Zar" pitchFamily="2" charset="-78"/>
              </a:rPr>
              <a:t>در حال حاضر و آینده علوفه مهمترین بخش تعیین کننده برخی تصمیم گیری ها خواهد بود</a:t>
            </a:r>
          </a:p>
          <a:p>
            <a:pPr algn="r"/>
            <a:r>
              <a:rPr lang="fa-IR" sz="3600" b="1" dirty="0" smtClean="0">
                <a:cs typeface="B Zar" pitchFamily="2" charset="-78"/>
              </a:rPr>
              <a:t>و ما:</a:t>
            </a:r>
          </a:p>
          <a:p>
            <a:pPr algn="ctr"/>
            <a:r>
              <a:rPr lang="fa-IR" sz="3600" b="1" dirty="0" smtClean="0">
                <a:cs typeface="B Zar" pitchFamily="2" charset="-78"/>
              </a:rPr>
              <a:t>کنستانتره تولید میکنیم</a:t>
            </a:r>
          </a:p>
          <a:p>
            <a:pPr algn="r"/>
            <a:endParaRPr lang="fa-IR" sz="3600" b="1" dirty="0">
              <a:cs typeface="B Zar" pitchFamily="2" charset="-78"/>
            </a:endParaRPr>
          </a:p>
          <a:p>
            <a:pPr algn="r" rtl="1"/>
            <a:r>
              <a:rPr lang="fa-IR" sz="3200" dirty="0" smtClean="0">
                <a:cs typeface="B Zar" pitchFamily="2" charset="-78"/>
              </a:rPr>
              <a:t>1- سیلاژ ذرت و یونجه خشک</a:t>
            </a:r>
          </a:p>
          <a:p>
            <a:pPr algn="r" rtl="1"/>
            <a:r>
              <a:rPr lang="fa-IR" sz="3200" dirty="0" smtClean="0">
                <a:cs typeface="B Zar" pitchFamily="2" charset="-78"/>
              </a:rPr>
              <a:t>2- سیلاژ ذرت</a:t>
            </a:r>
          </a:p>
          <a:p>
            <a:pPr algn="r" rtl="1"/>
            <a:r>
              <a:rPr lang="fa-IR" sz="3200" dirty="0" smtClean="0">
                <a:cs typeface="B Zar" pitchFamily="2" charset="-78"/>
              </a:rPr>
              <a:t>3- یونجه خشک</a:t>
            </a:r>
          </a:p>
          <a:p>
            <a:pPr algn="r" rtl="1"/>
            <a:endParaRPr lang="fa-IR" sz="3200" dirty="0" smtClean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4219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350" y="92553"/>
            <a:ext cx="6143625" cy="634810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362200" y="1943100"/>
            <a:ext cx="2362200" cy="1270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505075" y="2908300"/>
            <a:ext cx="2295525" cy="1270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09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551" y="1"/>
            <a:ext cx="6324599" cy="651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36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347" y="203026"/>
            <a:ext cx="87194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200" b="1" dirty="0" smtClean="0">
                <a:cs typeface="B Zar" pitchFamily="2" charset="-78"/>
              </a:rPr>
              <a:t>جیره های بدون یونجه از کدام کنستانتره استفاده کنند؟</a:t>
            </a:r>
          </a:p>
          <a:p>
            <a:pPr algn="r"/>
            <a:endParaRPr lang="fa-IR" sz="3200" b="1" dirty="0">
              <a:cs typeface="B Zar" pitchFamily="2" charset="-7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28612" y="1146210"/>
            <a:ext cx="8510588" cy="4416390"/>
            <a:chOff x="328612" y="1146210"/>
            <a:chExt cx="8510588" cy="4416390"/>
          </a:xfrm>
        </p:grpSpPr>
        <p:grpSp>
          <p:nvGrpSpPr>
            <p:cNvPr id="8" name="Group 7"/>
            <p:cNvGrpSpPr/>
            <p:nvPr/>
          </p:nvGrpSpPr>
          <p:grpSpPr>
            <a:xfrm>
              <a:off x="328612" y="1146210"/>
              <a:ext cx="8510588" cy="4416390"/>
              <a:chOff x="328612" y="1146210"/>
              <a:chExt cx="8510588" cy="441639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612" y="1146210"/>
                <a:ext cx="8510588" cy="44163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7" name="Straight Arrow Connector 6"/>
              <p:cNvCxnSpPr/>
              <p:nvPr/>
            </p:nvCxnSpPr>
            <p:spPr>
              <a:xfrm>
                <a:off x="4343400" y="2971800"/>
                <a:ext cx="3810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4316704" y="3505200"/>
                <a:ext cx="3810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4343400" y="3200400"/>
                <a:ext cx="3810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Arrow Connector 12"/>
            <p:cNvCxnSpPr/>
            <p:nvPr/>
          </p:nvCxnSpPr>
          <p:spPr>
            <a:xfrm>
              <a:off x="4202906" y="5410200"/>
              <a:ext cx="381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83" y="5784313"/>
            <a:ext cx="5148262" cy="104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60908" y="41910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5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347" y="203026"/>
            <a:ext cx="87194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200" b="1" dirty="0" smtClean="0">
                <a:cs typeface="B Zar" pitchFamily="2" charset="-78"/>
              </a:rPr>
              <a:t>جیره های بدون یونجه از کدام کنستانتره استفاده کنند؟</a:t>
            </a:r>
          </a:p>
          <a:p>
            <a:pPr algn="r"/>
            <a:endParaRPr lang="fa-IR" sz="3200" b="1" dirty="0">
              <a:cs typeface="B Zar" pitchFamily="2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7467600" cy="509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762000" y="3657600"/>
            <a:ext cx="7315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52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0004" y="762000"/>
            <a:ext cx="871945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3200" b="1" dirty="0" smtClean="0">
                <a:cs typeface="B Zar" pitchFamily="2" charset="-78"/>
              </a:rPr>
              <a:t>در هنگام حذف یونجه از جیره و استفاده از سیلاژ ذرت به عنوان تنها منبع علوفه:</a:t>
            </a:r>
          </a:p>
          <a:p>
            <a:pPr algn="r"/>
            <a:endParaRPr lang="fa-IR" sz="3200" b="1" dirty="0">
              <a:cs typeface="B Zar" pitchFamily="2" charset="-78"/>
            </a:endParaRPr>
          </a:p>
          <a:p>
            <a:pPr algn="r" rtl="1"/>
            <a:r>
              <a:rPr lang="fa-IR" sz="2800" dirty="0" smtClean="0">
                <a:cs typeface="B Zar" pitchFamily="2" charset="-78"/>
              </a:rPr>
              <a:t>1- دانه ذرت 60 درصد کاهش یافت</a:t>
            </a:r>
          </a:p>
          <a:p>
            <a:pPr algn="r" rtl="1"/>
            <a:r>
              <a:rPr lang="fa-IR" sz="2800" dirty="0" smtClean="0">
                <a:cs typeface="B Zar" pitchFamily="2" charset="-78"/>
              </a:rPr>
              <a:t>2- سطح کنجاله سویا دو برابر شد</a:t>
            </a:r>
          </a:p>
          <a:p>
            <a:pPr algn="r" rtl="1"/>
            <a:r>
              <a:rPr lang="fa-IR" sz="2800" dirty="0" smtClean="0">
                <a:cs typeface="B Zar" pitchFamily="2" charset="-78"/>
              </a:rPr>
              <a:t>3- امکان استفاده بیشتر از تفاله مرکبات ایجاد شد</a:t>
            </a:r>
          </a:p>
          <a:p>
            <a:pPr algn="r" rtl="1"/>
            <a:r>
              <a:rPr lang="fa-IR" sz="2800" dirty="0" smtClean="0">
                <a:cs typeface="B Zar" pitchFamily="2" charset="-78"/>
              </a:rPr>
              <a:t>4- کربنات کلسیم جیره افزایش و کربنات پتاسیم اضافه شد</a:t>
            </a:r>
          </a:p>
          <a:p>
            <a:pPr algn="r" rtl="1"/>
            <a:endParaRPr lang="fa-IR" sz="2800" dirty="0">
              <a:cs typeface="B Zar" pitchFamily="2" charset="-78"/>
            </a:endParaRPr>
          </a:p>
          <a:p>
            <a:pPr algn="r" rtl="1"/>
            <a:endParaRPr lang="fa-IR" sz="2800" dirty="0" smtClean="0">
              <a:cs typeface="B Zar" pitchFamily="2" charset="-78"/>
            </a:endParaRPr>
          </a:p>
          <a:p>
            <a:pPr algn="ctr" rtl="1"/>
            <a:r>
              <a:rPr lang="fa-IR" sz="2400" b="1" dirty="0" smtClean="0">
                <a:cs typeface="B Zar" pitchFamily="2" charset="-78"/>
              </a:rPr>
              <a:t>در این حالت کنستانتره با پروتئین بیشتر و انرژی غله ای کمتر نیاز شده</a:t>
            </a:r>
          </a:p>
          <a:p>
            <a:pPr algn="r" rtl="1"/>
            <a:endParaRPr lang="en-US" sz="2800" dirty="0" smtClean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638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276</Words>
  <Application>Microsoft Office PowerPoint</Application>
  <PresentationFormat>On-screen Show (4:3)</PresentationFormat>
  <Paragraphs>54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Ebrahimi</dc:creator>
  <cp:lastModifiedBy>Ebrahimi</cp:lastModifiedBy>
  <cp:revision>26</cp:revision>
  <dcterms:created xsi:type="dcterms:W3CDTF">2016-05-17T13:11:58Z</dcterms:created>
  <dcterms:modified xsi:type="dcterms:W3CDTF">2016-05-19T04:22:57Z</dcterms:modified>
</cp:coreProperties>
</file>